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9"/>
  </p:notesMasterIdLst>
  <p:sldIdLst>
    <p:sldId id="263" r:id="rId2"/>
    <p:sldId id="257" r:id="rId3"/>
    <p:sldId id="269" r:id="rId4"/>
    <p:sldId id="271" r:id="rId5"/>
    <p:sldId id="270" r:id="rId6"/>
    <p:sldId id="272" r:id="rId7"/>
    <p:sldId id="27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20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42.png"/><Relationship Id="rId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55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Introduction to the low-Mach Number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2349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low-Mach Number Approximation: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Variable density, non-isothermal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DOF vs Equation count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Non-dimensional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Asymptotic 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Derived low-Mach Equation Set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Role of Pressure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Motion and Thermodynamic</a:t>
            </a:r>
          </a:p>
          <a:p>
            <a:pPr>
              <a:buFont typeface="Wingdings" charset="2"/>
              <a:buChar char="§"/>
            </a:pPr>
            <a:r>
              <a:rPr lang="en-US"/>
              <a:t> Conclusions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Variable Density, non-Isothermal Fluid Flow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variable density (non-isothermal) equations of motion (momentum and continuity) with energy transport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See </a:t>
            </a:r>
            <a:r>
              <a:rPr lang="en-US" dirty="0" err="1"/>
              <a:t>Paolucci</a:t>
            </a:r>
            <a:r>
              <a:rPr lang="en-US" dirty="0"/>
              <a:t> (1982) or Baum (1978) for the low-Mach pedigree</a:t>
            </a:r>
          </a:p>
          <a:p>
            <a:pPr>
              <a:buFont typeface="Arial" charset="0"/>
              <a:buChar char="•"/>
            </a:pPr>
            <a:r>
              <a:rPr lang="en-US" dirty="0"/>
              <a:t> Number of Equations = (3+nDim) = Number of unknowns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078" y="2910929"/>
                <a:ext cx="2919850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2923" t="-37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57" y="2250134"/>
                <a:ext cx="1364436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6278" t="-1250" r="-2691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52" y="3571724"/>
                <a:ext cx="2758246" cy="500458"/>
              </a:xfrm>
              <a:prstGeom prst="rect">
                <a:avLst/>
              </a:prstGeom>
              <a:blipFill rotWithShape="0">
                <a:blip r:embed="rId4"/>
                <a:stretch>
                  <a:fillRect l="-2870" t="-3659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𝑝𝑀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42" y="4502442"/>
                <a:ext cx="731070" cy="391839"/>
              </a:xfrm>
              <a:prstGeom prst="rect">
                <a:avLst/>
              </a:prstGeom>
              <a:blipFill rotWithShape="0">
                <a:blip r:embed="rId5"/>
                <a:stretch>
                  <a:fillRect l="-11667" t="-781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798" y="5220705"/>
                <a:ext cx="1292877" cy="374590"/>
              </a:xfrm>
              <a:prstGeom prst="rect">
                <a:avLst/>
              </a:prstGeom>
              <a:blipFill rotWithShape="0">
                <a:blip r:embed="rId6"/>
                <a:stretch>
                  <a:fillRect l="-14151" t="-141935" b="-2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3"/>
          <p:cNvSpPr txBox="1">
            <a:spLocks/>
          </p:cNvSpPr>
          <p:nvPr/>
        </p:nvSpPr>
        <p:spPr>
          <a:xfrm>
            <a:off x="6506872" y="2013179"/>
            <a:ext cx="2783060" cy="43929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DOF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Density, </a:t>
            </a:r>
            <a:r>
              <a:rPr lang="en-US" dirty="0">
                <a:latin typeface="symbol" charset="2"/>
              </a:rPr>
              <a:t>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Pressure, p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Velocity,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energy, E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Temperature, T</a:t>
            </a:r>
          </a:p>
          <a:p>
            <a:pPr>
              <a:buFont typeface="Arial" charset="0"/>
              <a:buChar char="•"/>
            </a:pPr>
            <a:r>
              <a:rPr lang="en-US" dirty="0"/>
              <a:t> Properties: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Viscosity, </a:t>
            </a:r>
            <a:r>
              <a:rPr lang="en-US" dirty="0">
                <a:latin typeface="symbol" charset="2"/>
              </a:rPr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Specific heat,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Thermal conductivity, </a:t>
            </a:r>
            <a:r>
              <a:rPr lang="en-US" dirty="0">
                <a:latin typeface="symbol" charset="2"/>
              </a:rPr>
              <a:t>l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Constitutive 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Ideal gas law (+1)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Newtonian stress, </a:t>
            </a:r>
            <a:r>
              <a:rPr lang="en-US" dirty="0" err="1">
                <a:latin typeface="symbol" charset="2"/>
              </a:rPr>
              <a:t>t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Heat flux vector, q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CpdT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symbol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29" y="5205830"/>
                <a:ext cx="1015084" cy="404341"/>
              </a:xfrm>
              <a:prstGeom prst="rect">
                <a:avLst/>
              </a:prstGeom>
              <a:blipFill rotWithShape="0">
                <a:blip r:embed="rId7"/>
                <a:stretch>
                  <a:fillRect l="-7784" t="-1363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526" y="5212434"/>
                <a:ext cx="1218860" cy="391133"/>
              </a:xfrm>
              <a:prstGeom prst="rect">
                <a:avLst/>
              </a:prstGeom>
              <a:blipFill>
                <a:blip r:embed="rId8"/>
                <a:stretch>
                  <a:fillRect l="-5155" t="-312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463" y="4443676"/>
                <a:ext cx="2878183" cy="509370"/>
              </a:xfrm>
              <a:prstGeom prst="rect">
                <a:avLst/>
              </a:prstGeom>
              <a:blipFill>
                <a:blip r:embed="rId9"/>
                <a:stretch>
                  <a:fillRect l="-1316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98" y="4462720"/>
                <a:ext cx="1079400" cy="471283"/>
              </a:xfrm>
              <a:prstGeom prst="rect">
                <a:avLst/>
              </a:prstGeom>
              <a:blipFill rotWithShape="0">
                <a:blip r:embed="rId10"/>
                <a:stretch>
                  <a:fillRect l="-7910" t="-38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/>
          <p:cNvSpPr/>
          <p:nvPr/>
        </p:nvSpPr>
        <p:spPr>
          <a:xfrm>
            <a:off x="4820098" y="2349661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51675" y="297835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2+nDim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1157" y="4174465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006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Dimensionless 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516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Nondimensionalization is via a characteristic velocity and length scale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Note, as the Mach number approaches zero, the viscous work and kinetic energy terms become negligible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momentum equation notes a singular due to the pressure gradient term</a:t>
            </a:r>
          </a:p>
          <a:p>
            <a:pPr>
              <a:buFont typeface="Arial" charset="0"/>
              <a:buChar char="•"/>
            </a:pPr>
            <a:r>
              <a:rPr lang="en-US" dirty="0"/>
              <a:t> Conclusions: In the limit of zero Mach number, the momentum equation is not well defined and, in fact, singular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00" y="2540539"/>
                <a:ext cx="3146755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1938" t="-63750" b="-7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1879744"/>
                <a:ext cx="1445458" cy="490006"/>
              </a:xfrm>
              <a:prstGeom prst="rect">
                <a:avLst/>
              </a:prstGeom>
              <a:blipFill rotWithShape="0">
                <a:blip r:embed="rId4"/>
                <a:stretch>
                  <a:fillRect l="-4641" t="-123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7" y="3201334"/>
                <a:ext cx="7488820" cy="509370"/>
              </a:xfrm>
              <a:prstGeom prst="rect">
                <a:avLst/>
              </a:prstGeom>
              <a:blipFill rotWithShape="0">
                <a:blip r:embed="rId5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031" y="3945178"/>
                <a:ext cx="1214008" cy="427040"/>
              </a:xfrm>
              <a:prstGeom prst="rect">
                <a:avLst/>
              </a:prstGeom>
              <a:blipFill rotWithShape="0">
                <a:blip r:embed="rId6"/>
                <a:stretch>
                  <a:fillRect l="-6533" t="-7143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48" y="3936714"/>
                <a:ext cx="1214008" cy="443968"/>
              </a:xfrm>
              <a:prstGeom prst="rect">
                <a:avLst/>
              </a:prstGeom>
              <a:blipFill rotWithShape="0">
                <a:blip r:embed="rId7"/>
                <a:stretch>
                  <a:fillRect l="-6533" t="-274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12" y="3876858"/>
                <a:ext cx="1660321" cy="563680"/>
              </a:xfrm>
              <a:prstGeom prst="rect">
                <a:avLst/>
              </a:prstGeom>
              <a:blipFill rotWithShape="0"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9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To explore the singularity, write each DOF as an asymptotic series: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The resulting zeroth-order equations are as follows: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In order for the zeroth-order momentum equation to be well conditioned in the limit of zero Mach number,          must be spatially zero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o</a:t>
                </a:r>
                <a:r>
                  <a:rPr lang="en-US" dirty="0"/>
                  <a:t> is a constant-in-space, possibly variable-in-time thermodynamic pressure,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</a:t>
                </a:r>
                <a:r>
                  <a:rPr lang="en-US" baseline="-25000" dirty="0"/>
                  <a:t>1</a:t>
                </a:r>
                <a:r>
                  <a:rPr lang="en-US" dirty="0"/>
                  <a:t> is the variable is space pressure, which is also known as the “motion pressure”,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Recall, this is simply a perturbation about the full thermodynamic pressure,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769328"/>
              </a:xfrm>
              <a:blipFill>
                <a:blip r:embed="rId2"/>
                <a:stretch>
                  <a:fillRect l="-1681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of the Pressure Singularity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3" y="1833190"/>
                <a:ext cx="333240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377"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700608"/>
                <a:ext cx="333240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377" t="-3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62" y="2259301"/>
                <a:ext cx="3332405" cy="303353"/>
              </a:xfrm>
              <a:prstGeom prst="rect">
                <a:avLst/>
              </a:prstGeom>
              <a:blipFill rotWithShape="0">
                <a:blip r:embed="rId5"/>
                <a:stretch>
                  <a:fillRect l="-1645" t="-26531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35" y="3418587"/>
                <a:ext cx="1727174" cy="490006"/>
              </a:xfrm>
              <a:prstGeom prst="rect">
                <a:avLst/>
              </a:prstGeom>
              <a:blipFill rotWithShape="0">
                <a:blip r:embed="rId6"/>
                <a:stretch>
                  <a:fillRect l="-3887" t="-250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92" y="4080702"/>
                <a:ext cx="4927460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1236" t="-62963" b="-75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827" y="4742818"/>
                <a:ext cx="4205590" cy="508857"/>
              </a:xfrm>
              <a:prstGeom prst="rect">
                <a:avLst/>
              </a:prstGeom>
              <a:blipFill rotWithShape="0">
                <a:blip r:embed="rId8"/>
                <a:stretch>
                  <a:fillRect l="-145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795" y="5440032"/>
                <a:ext cx="619529" cy="6658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28907" y="5911248"/>
                <a:ext cx="474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907" y="5911248"/>
                <a:ext cx="474682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639" y="6290586"/>
                <a:ext cx="55643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143FDC-9F75-0745-95BD-C4C3DEC3AFC5}"/>
              </a:ext>
            </a:extLst>
          </p:cNvPr>
          <p:cNvCxnSpPr>
            <a:cxnSpLocks/>
          </p:cNvCxnSpPr>
          <p:nvPr/>
        </p:nvCxnSpPr>
        <p:spPr>
          <a:xfrm>
            <a:off x="7866249" y="4293709"/>
            <a:ext cx="0" cy="161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912AEC-5028-864D-910A-98693EFC9590}"/>
              </a:ext>
            </a:extLst>
          </p:cNvPr>
          <p:cNvCxnSpPr>
            <a:cxnSpLocks/>
          </p:cNvCxnSpPr>
          <p:nvPr/>
        </p:nvCxnSpPr>
        <p:spPr>
          <a:xfrm>
            <a:off x="8295120" y="4293709"/>
            <a:ext cx="0" cy="199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F907BC-072D-DC48-8D14-B5C2216C12FB}"/>
              </a:ext>
            </a:extLst>
          </p:cNvPr>
          <p:cNvSpPr txBox="1"/>
          <p:nvPr/>
        </p:nvSpPr>
        <p:spPr>
          <a:xfrm>
            <a:off x="6718366" y="3924377"/>
            <a:ext cx="242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in EOS/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low-Mach Number Equation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01630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dimensional form, the low-Mach system is as follows: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Ramifications?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We have effectively filtered out the acoustics, i.e., the wave speed is infinitely fast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Continuity is met over any finite length instantly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DOF/Equation system is: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, p</a:t>
            </a:r>
            <a:r>
              <a:rPr lang="en-US" baseline="30000" dirty="0"/>
              <a:t>m</a:t>
            </a:r>
            <a:r>
              <a:rPr lang="en-US" dirty="0"/>
              <a:t>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h; </a:t>
            </a:r>
            <a:r>
              <a:rPr lang="en-US" dirty="0" err="1"/>
              <a:t>p</a:t>
            </a:r>
            <a:r>
              <a:rPr lang="en-US" baseline="30000" dirty="0" err="1"/>
              <a:t>t</a:t>
            </a:r>
            <a:r>
              <a:rPr lang="en-US" dirty="0"/>
              <a:t> is a constant for an open domain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 practice, a functional form for the motion pressure is derived:</a:t>
            </a:r>
          </a:p>
          <a:p>
            <a:pPr marL="150865" lvl="1" indent="0">
              <a:buNone/>
            </a:pPr>
            <a:r>
              <a:rPr lang="en-US" dirty="0"/>
              <a:t>					     - or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161" y="2317250"/>
                <a:ext cx="3120796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2734" t="-3704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40" y="1740845"/>
                <a:ext cx="1364436" cy="490006"/>
              </a:xfrm>
              <a:prstGeom prst="rect">
                <a:avLst/>
              </a:prstGeom>
              <a:blipFill rotWithShape="0">
                <a:blip r:embed="rId3"/>
                <a:stretch>
                  <a:fillRect l="-5804" t="-2500" r="-2679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35" y="2923535"/>
                <a:ext cx="2758246" cy="4994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15795" y="3490261"/>
                <a:ext cx="731070" cy="433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795" y="3490261"/>
                <a:ext cx="731070" cy="433965"/>
              </a:xfrm>
              <a:prstGeom prst="rect">
                <a:avLst/>
              </a:prstGeom>
              <a:blipFill rotWithShape="0">
                <a:blip r:embed="rId5"/>
                <a:stretch>
                  <a:fillRect l="-833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64078" y="4059998"/>
                <a:ext cx="1292877" cy="37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078" y="4059998"/>
                <a:ext cx="1292877" cy="374590"/>
              </a:xfrm>
              <a:prstGeom prst="rect">
                <a:avLst/>
              </a:prstGeom>
              <a:blipFill rotWithShape="0">
                <a:blip r:embed="rId6"/>
                <a:stretch>
                  <a:fillRect l="-14151" t="-144262" b="-2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33316" y="3452558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16" y="3452558"/>
                <a:ext cx="2878183" cy="509370"/>
              </a:xfrm>
              <a:prstGeom prst="rect">
                <a:avLst/>
              </a:prstGeom>
              <a:blipFill rotWithShape="0">
                <a:blip r:embed="rId7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903981" y="4011652"/>
                <a:ext cx="1079400" cy="471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81" y="4011652"/>
                <a:ext cx="1079400" cy="471283"/>
              </a:xfrm>
              <a:prstGeom prst="rect">
                <a:avLst/>
              </a:prstGeom>
              <a:blipFill rotWithShape="0">
                <a:blip r:embed="rId8"/>
                <a:stretch>
                  <a:fillRect l="-7345" t="-38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3"/>
          <p:cNvSpPr txBox="1">
            <a:spLocks/>
          </p:cNvSpPr>
          <p:nvPr/>
        </p:nvSpPr>
        <p:spPr>
          <a:xfrm>
            <a:off x="6506872" y="2013179"/>
            <a:ext cx="2783060" cy="43929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DOF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Density, </a:t>
            </a:r>
            <a:r>
              <a:rPr lang="en-US" dirty="0">
                <a:latin typeface="symbol" charset="2"/>
              </a:rPr>
              <a:t>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Pressure, p</a:t>
            </a:r>
            <a:r>
              <a:rPr lang="en-US" baseline="30000" dirty="0"/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Velocity,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energy, E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Temperature, T</a:t>
            </a:r>
          </a:p>
          <a:p>
            <a:pPr>
              <a:buFont typeface="Arial" charset="0"/>
              <a:buChar char="•"/>
            </a:pPr>
            <a:r>
              <a:rPr lang="en-US" dirty="0"/>
              <a:t> Properties: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Viscosity, </a:t>
            </a:r>
            <a:r>
              <a:rPr lang="en-US" dirty="0">
                <a:latin typeface="symbol" charset="2"/>
              </a:rPr>
              <a:t>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Specific heat,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Thermal conductivity, </a:t>
            </a:r>
            <a:r>
              <a:rPr lang="en-US" dirty="0">
                <a:latin typeface="symbol" charset="2"/>
              </a:rPr>
              <a:t>l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Constitutive 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Ideal gas law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Newtonian stress, </a:t>
            </a:r>
            <a:r>
              <a:rPr lang="en-US" dirty="0" err="1">
                <a:latin typeface="symbol" charset="2"/>
              </a:rPr>
              <a:t>t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Heat flux vector, q</a:t>
            </a:r>
            <a:endParaRPr lang="en-US" baseline="-25000" dirty="0"/>
          </a:p>
          <a:p>
            <a:pPr lvl="1">
              <a:buFont typeface="Arial" charset="0"/>
              <a:buChar char="•"/>
            </a:pPr>
            <a:r>
              <a:rPr lang="en-US" dirty="0"/>
              <a:t>Total enthalpy, 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Static enthalpy, h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CpdT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symbol" charset="2"/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4820098" y="1770923"/>
            <a:ext cx="631577" cy="172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51675" y="2399617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2+nDim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320217" y="6360409"/>
                <a:ext cx="3136738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17" y="6360409"/>
                <a:ext cx="3136738" cy="490006"/>
              </a:xfrm>
              <a:prstGeom prst="rect">
                <a:avLst/>
              </a:prstGeom>
              <a:blipFill rotWithShape="0">
                <a:blip r:embed="rId9"/>
                <a:stretch>
                  <a:fillRect l="-2724" t="-123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74462" y="6245247"/>
                <a:ext cx="1794274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462" y="6245247"/>
                <a:ext cx="1794274" cy="66588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506872" y="6210468"/>
            <a:ext cx="2611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Pressure Poisson Equation </a:t>
            </a:r>
          </a:p>
          <a:p>
            <a:pPr algn="ctr"/>
            <a:r>
              <a:rPr lang="en-US" sz="1600" dirty="0"/>
              <a:t>(PPE)</a:t>
            </a:r>
          </a:p>
        </p:txBody>
      </p:sp>
    </p:spTree>
    <p:extLst>
      <p:ext uri="{BB962C8B-B14F-4D97-AF65-F5344CB8AC3E}">
        <p14:creationId xmlns:p14="http://schemas.microsoft.com/office/powerpoint/2010/main" val="20225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774871" cy="570225"/>
          </a:xfrm>
        </p:spPr>
        <p:txBody>
          <a:bodyPr/>
          <a:lstStyle/>
          <a:p>
            <a:r>
              <a:rPr lang="en-US" dirty="0"/>
              <a:t>Introduction to the low-Mach </a:t>
            </a:r>
            <a:r>
              <a:rPr lang="en-US"/>
              <a:t>Number Approximation: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8326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Variable density, non-isothermal equation set allow for all length and time scales for a given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non-dimensional form of the momentum equation is singular in the limit as Mach number approaches zero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low-Mach equations are derived by nondimensionalization and asymptotic expansion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For a low-Mach flow, the density and thermodynamic pressure are not strongly coupled by an equation of state, hence, stiffness arises as Ma-&gt;0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constant-in-space thermodynamic pressure is used in the EOS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low-Mach procedure filters the acoustics, which can not be of prime interest in the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3477</TotalTime>
  <Words>866</Words>
  <Application>Microsoft Macintosh PowerPoint</Application>
  <PresentationFormat>On-screen Show (4:3)</PresentationFormat>
  <Paragraphs>162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Stanford ME469: Introduction to the low-Mach Number Approximation</vt:lpstr>
      <vt:lpstr>Introduction to the low-Mach Number Approximation: Outline</vt:lpstr>
      <vt:lpstr>Consider a Variable Density, non-Isothermal Fluid Flow System</vt:lpstr>
      <vt:lpstr>Dimensionless Form</vt:lpstr>
      <vt:lpstr>Exploration of the Pressure Singularity</vt:lpstr>
      <vt:lpstr>The Final low-Mach Number Equation Set</vt:lpstr>
      <vt:lpstr>Introduction to the low-Mach Number Approximation: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96</cp:revision>
  <dcterms:created xsi:type="dcterms:W3CDTF">2017-10-14T01:15:26Z</dcterms:created>
  <dcterms:modified xsi:type="dcterms:W3CDTF">2021-03-26T20:13:37Z</dcterms:modified>
</cp:coreProperties>
</file>